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4" r:id="rId6"/>
    <p:sldId id="260" r:id="rId7"/>
    <p:sldId id="265" r:id="rId8"/>
    <p:sldId id="262" r:id="rId9"/>
    <p:sldId id="263" r:id="rId10"/>
    <p:sldId id="26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5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977C56-30AB-4642-B383-963FC2EFD580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077C6-E490-4313-B938-ED7B20115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838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077C6-E490-4313-B938-ED7B201156F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525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077C6-E490-4313-B938-ED7B201156F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414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78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447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10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073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159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8856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279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8243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030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926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6497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126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607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70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77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648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78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4431464-5933-4FE1-993A-4F7DD3F1F56C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F7E773A-8247-466B-A7F2-07746BCAAF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85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4300" y="676896"/>
            <a:ext cx="1012350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программы </a:t>
            </a:r>
          </a:p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«Пушкинская карта» </a:t>
            </a:r>
          </a:p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УК Емельяновского района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684" y="3262219"/>
            <a:ext cx="5380733" cy="310307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764132" y="3338004"/>
            <a:ext cx="4542407" cy="2778711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8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" y="476795"/>
            <a:ext cx="10058400" cy="588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35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98990" y="526027"/>
            <a:ext cx="108573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Что такое «Пушкинская карта»? </a:t>
            </a:r>
            <a:endParaRPr lang="ru-RU" b="0" i="0" dirty="0" smtClean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«Пушкинская карта» — это специальная государственная программа, которая позволяет молодым людям бесплатно посещать музеи, театры, выставки, филармонии, кино и другие учреждения культуры за счёт федерального бюджета. Карта является именной, поэтому билет по ней можно купить только для себя.</a:t>
            </a:r>
            <a:endParaRPr lang="ru-RU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90" y="2003355"/>
            <a:ext cx="10377995" cy="432138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54484" y="1899237"/>
            <a:ext cx="943880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31 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УК участвуют в программе + 2 на подключении</a:t>
            </a:r>
            <a:endParaRPr lang="ru-RU" sz="32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136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7349" y="612098"/>
            <a:ext cx="84433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 2023г. 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з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арегистрировано 206 событий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17325" y="1389056"/>
            <a:ext cx="51953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Из них на 07.02.2024г.:</a:t>
            </a:r>
          </a:p>
          <a:p>
            <a:pPr algn="just"/>
            <a:endParaRPr lang="ru-RU" sz="200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just"/>
            <a:r>
              <a:rPr lang="ru-RU" sz="20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109 – подтверждено по ПК;</a:t>
            </a:r>
          </a:p>
          <a:p>
            <a:pPr algn="just"/>
            <a:endParaRPr lang="ru-RU" sz="2000" b="1" i="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7 – на модерации;</a:t>
            </a:r>
          </a:p>
          <a:p>
            <a:pPr algn="just"/>
            <a:endParaRPr lang="ru-RU" sz="20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</a:endParaRPr>
          </a:p>
          <a:p>
            <a:pPr algn="just"/>
            <a:r>
              <a:rPr lang="ru-RU" sz="20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90 – отклонено.</a:t>
            </a:r>
            <a:endParaRPr lang="ru-RU" sz="20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70113" y="3692743"/>
            <a:ext cx="561950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24 УК подавали мероприятия по ПК</a:t>
            </a:r>
          </a:p>
          <a:p>
            <a:pPr algn="just"/>
            <a:endParaRPr lang="ru-RU" sz="1200" b="1" i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</a:endParaRPr>
          </a:p>
          <a:p>
            <a:pPr algn="just"/>
            <a:r>
              <a:rPr lang="ru-RU" sz="2000" b="1" i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7</a:t>
            </a:r>
            <a:r>
              <a:rPr lang="ru-RU" sz="20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ru-RU" sz="2000" b="1" i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н</a:t>
            </a:r>
            <a:r>
              <a:rPr lang="ru-RU" sz="20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е подавали мероприятия по ПК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303" y="1389056"/>
            <a:ext cx="2595081" cy="47392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113" y="4707176"/>
            <a:ext cx="6175376" cy="136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3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9869" y="742726"/>
            <a:ext cx="575830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Статистика по УК за 2023г.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316680"/>
              </p:ext>
            </p:extLst>
          </p:nvPr>
        </p:nvGraphicFramePr>
        <p:xfrm>
          <a:off x="2316480" y="1389057"/>
          <a:ext cx="7672251" cy="462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960"/>
                <a:gridCol w="3085156"/>
                <a:gridCol w="1971957"/>
                <a:gridCol w="209917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Учреждения культуры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Кол-во платных мероприятий (всего/ПК)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Кол-во посетителей (всего/ПК)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Емельяновский РДК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75/47 (62%)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4915/359 (8%)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Частоостровский</a:t>
                      </a: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СДК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99/7 (7%)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3110/17 (1%)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СДК д. </a:t>
                      </a:r>
                      <a:r>
                        <a:rPr lang="ru-RU" b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Куваршино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41/0 (0%)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488/0 (0%)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Гаревский</a:t>
                      </a: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СДК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36/ 8 (22%)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857/62 (8%)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СДК с.</a:t>
                      </a:r>
                      <a:r>
                        <a:rPr lang="ru-RU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Талое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25/ 9 (36%)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822/14 (2%)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СДК д.</a:t>
                      </a:r>
                      <a:r>
                        <a:rPr lang="ru-RU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Кубеково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29/4 (14%)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330/0 (0%)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Шуваевский</a:t>
                      </a: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СДК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73/12 (17%)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2181/306 (14%)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Элитовский</a:t>
                      </a: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СДК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81/6 (7%.)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2094/71 (4%)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Устюгский</a:t>
                      </a: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СДК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75/9 (13%)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2381/5 (1%)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СДК п. Памяти 13 Борцов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69/2 (3%)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4962/2 (1%) 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420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4379" y="742726"/>
            <a:ext cx="39292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Статистика по УК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824842"/>
              </p:ext>
            </p:extLst>
          </p:nvPr>
        </p:nvGraphicFramePr>
        <p:xfrm>
          <a:off x="1799302" y="1389057"/>
          <a:ext cx="8450824" cy="462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319"/>
                <a:gridCol w="3398235"/>
                <a:gridCol w="2172069"/>
                <a:gridCol w="231220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Учреждения культуры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Кол-во платных мероприятий (всего/ПК)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Кол-во посетителей (всего/ПК)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СДК д. </a:t>
                      </a:r>
                      <a:r>
                        <a:rPr lang="ru-RU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Таскино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32/6 (19%)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633/4 (1%)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 д. </a:t>
                      </a:r>
                      <a:r>
                        <a:rPr lang="ru-RU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Творогово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52/ 6 (12%)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934/19 (2%)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 п. </a:t>
                      </a:r>
                      <a:r>
                        <a:rPr lang="ru-RU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Арей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40/1 (2%)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700/3 (1%)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 п. Первомайский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34/1 (3%)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350/0 (0%)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СДК д. </a:t>
                      </a:r>
                      <a:r>
                        <a:rPr lang="ru-RU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Минино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33/2 (6%)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631/0 (</a:t>
                      </a: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СДК с. </a:t>
                      </a:r>
                      <a:r>
                        <a:rPr lang="ru-RU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Арейское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57/ 3 (5%)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980/0 (0%)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 п. Красный Пахарь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53/ 1 (2%)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770/3 (1%)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Дрокинский</a:t>
                      </a: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СДК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57/3 (</a:t>
                      </a: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2952/21 (1%)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 с. «Совхоз Сибиряк»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50/2 (4%)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815/5 (1%)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Никольский СДК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55/2 (4%)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941/12 (1%)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80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4379" y="742726"/>
            <a:ext cx="39292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Статистика по УК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503602"/>
              </p:ext>
            </p:extLst>
          </p:nvPr>
        </p:nvGraphicFramePr>
        <p:xfrm>
          <a:off x="1799302" y="1389057"/>
          <a:ext cx="8450824" cy="462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319"/>
                <a:gridCol w="3398235"/>
                <a:gridCol w="2172069"/>
                <a:gridCol w="231220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Учреждения культуры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Кол-во платных мероприятий (всего/ПК)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Кол-во посетителей (всего/ПК)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СДК п. Солонцы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50/0 (0%)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2400/0 (0%)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 д. Раскаты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16/0 (0%)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232/0 (0%)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СДК п. Минино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86/0 (0%)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2133/0 (0%)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СДК п. </a:t>
                      </a:r>
                      <a:r>
                        <a:rPr lang="ru-RU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Зеледеево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51/0 (0%)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911/0 (0%)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 п. Придорожный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21/1 (5%)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297/0 (0%)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 д. Старцево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61/0 (0%)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1280/0 (0%)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 п. Минжуль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35/0 (0%)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500/0 (0%)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 д. Серебряково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15/2 (13%)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161/0 (0%)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 с. Гляден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31/0 (0%)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375/0 (0%)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 д. Погорелка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27/0 (0%)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381/0 (0%)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650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4379" y="742726"/>
            <a:ext cx="39292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Статистика по УК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855"/>
              </p:ext>
            </p:extLst>
          </p:nvPr>
        </p:nvGraphicFramePr>
        <p:xfrm>
          <a:off x="1799302" y="1389057"/>
          <a:ext cx="8450824" cy="433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319"/>
                <a:gridCol w="3398235"/>
                <a:gridCol w="2172069"/>
                <a:gridCol w="231220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Учреждения культуры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Кол-во платных мероприятий (всего/ПК)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Кол-во посетителей (всего/ПК)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</a:t>
                      </a:r>
                      <a:r>
                        <a:rPr lang="ru-RU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д. Мужичкино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32/0 (0%)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550/0 (0%)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 </a:t>
                      </a:r>
                      <a:r>
                        <a:rPr lang="ru-RU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д. Бугачево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</a:t>
                      </a:r>
                      <a:r>
                        <a:rPr lang="ru-RU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д. Барабаново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</a:t>
                      </a:r>
                      <a:r>
                        <a:rPr lang="ru-RU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д. Плоское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СК</a:t>
                      </a:r>
                      <a:r>
                        <a:rPr lang="ru-RU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д. Крутая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СДК с. Еловое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ВСЕГО: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1491/134 (9%)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41066/903 (2%)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611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325190" y="570422"/>
            <a:ext cx="76548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КЛЮЧЕВЫЕ ПОКАЗАТЕЛИ ПРОГРАММЫ НА 2024г.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513535"/>
              </p:ext>
            </p:extLst>
          </p:nvPr>
        </p:nvGraphicFramePr>
        <p:xfrm>
          <a:off x="888277" y="1075034"/>
          <a:ext cx="10389324" cy="45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872"/>
                <a:gridCol w="4912731"/>
                <a:gridCol w="1576251"/>
                <a:gridCol w="342247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№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Показатель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Значение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Метод</a:t>
                      </a:r>
                      <a:r>
                        <a:rPr lang="ru-RU" sz="1800" baseline="0" dirty="0" smtClean="0"/>
                        <a:t> контроля</a:t>
                      </a:r>
                      <a:endParaRPr lang="ru-RU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Наличие   актуальных   рекламных </a:t>
                      </a:r>
                    </a:p>
                    <a:p>
                      <a:pPr algn="l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материалов по программе «Пушкинская карта» в афишах, на сайтах, в наружной рекламе и СМИ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Мониторинг   сайтов</a:t>
                      </a:r>
                      <a:r>
                        <a:rPr lang="ru-RU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организаций культуры, фото-видео отчеты организаций культуры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Процент   событий   по   программе «Пушкинская   карта»   от   общего количества   актуальных   платных событий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Еженедельный мониторинг   реализации   программы </a:t>
                      </a:r>
                    </a:p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«Пушкинская карта»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848835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Рост   объёма   реализации   билетов   по </a:t>
                      </a:r>
                    </a:p>
                    <a:p>
                      <a:pPr algn="l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программе «Пушкинская карта»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5 % </a:t>
                      </a:r>
                    </a:p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ежемесячно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Еженедельный мониторинг   реализации   программы </a:t>
                      </a:r>
                    </a:p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«Пушкинская карта»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Процент   востребованных  мероприятий </a:t>
                      </a:r>
                    </a:p>
                    <a:p>
                      <a:pPr algn="l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   общего   количества   мероприятий, </a:t>
                      </a:r>
                    </a:p>
                    <a:p>
                      <a:pPr algn="l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проводимых   по   программе «Пушкинская карта»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Мероприятие   является  востребованным при условии продажи 10 и более билетов </a:t>
                      </a:r>
                    </a:p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 3 месяца реализации подряд.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243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53738" y="3924750"/>
            <a:ext cx="63224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Всего участников КФ (от 14-22 лет)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-</a:t>
            </a:r>
            <a:r>
              <a:rPr lang="ru-RU" sz="20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321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53738" y="4671804"/>
            <a:ext cx="53209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Участники КФ имеющие ПК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- 202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466" y="1038036"/>
            <a:ext cx="2680345" cy="20268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23108" y="1088101"/>
            <a:ext cx="76243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Всего учащихся в возрасте от 14 до 22 лет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-</a:t>
            </a:r>
            <a:r>
              <a:rPr lang="ru-RU" sz="20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2240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23108" y="1698782"/>
            <a:ext cx="64530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Учащиеся, которые имеют ПК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- 1049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201505" y="3332759"/>
            <a:ext cx="4312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Чат ПК Емельяновский район: 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245" y="3689398"/>
            <a:ext cx="2364921" cy="236492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83887" y="2290773"/>
            <a:ext cx="71192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Потенциальное привлечение средств в район: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45815" y="2690230"/>
            <a:ext cx="53992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Более 11 млн. рублей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3314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598</TotalTime>
  <Words>760</Words>
  <Application>Microsoft Office PowerPoint</Application>
  <PresentationFormat>Широкоэкранный</PresentationFormat>
  <Paragraphs>222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Garamond</vt:lpstr>
      <vt:lpstr>Verdana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RDK</dc:creator>
  <cp:lastModifiedBy>RDK</cp:lastModifiedBy>
  <cp:revision>46</cp:revision>
  <dcterms:created xsi:type="dcterms:W3CDTF">2023-09-05T11:36:42Z</dcterms:created>
  <dcterms:modified xsi:type="dcterms:W3CDTF">2024-02-07T07:55:53Z</dcterms:modified>
</cp:coreProperties>
</file>